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6" r:id="rId2"/>
    <p:sldId id="268" r:id="rId3"/>
    <p:sldId id="267" r:id="rId4"/>
    <p:sldId id="258" r:id="rId5"/>
    <p:sldId id="25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63" r:id="rId15"/>
    <p:sldId id="264" r:id="rId16"/>
    <p:sldId id="277" r:id="rId17"/>
    <p:sldId id="278" r:id="rId18"/>
    <p:sldId id="265" r:id="rId19"/>
    <p:sldId id="279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2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521C-8351-427F-9645-7C38A92EDE35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FA024-150C-4440-8033-B6AB5F91C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29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44C650-7AB2-4901-AFD6-603316D11AF5}" type="slidenum">
              <a:rPr lang="ru-RU"/>
              <a:pPr/>
              <a:t>2</a:t>
            </a:fld>
            <a:endParaRPr lang="ru-RU"/>
          </a:p>
        </p:txBody>
      </p:sp>
      <p:sp>
        <p:nvSpPr>
          <p:cNvPr id="1536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uk-UA"/>
              <a:t>1 хвилина на роздуми.</a:t>
            </a:r>
            <a:endParaRPr lang="ru-RU"/>
          </a:p>
        </p:txBody>
      </p:sp>
      <p:sp>
        <p:nvSpPr>
          <p:cNvPr id="15364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6A58FEF-015D-4C4C-A16F-A30190ED51B8}" type="slidenum">
              <a:rPr lang="ru-RU" sz="1200">
                <a:latin typeface="Arial" charset="0"/>
              </a:rPr>
              <a:pPr algn="r"/>
              <a:t>2</a:t>
            </a:fld>
            <a:endParaRPr lang="ru-RU" sz="120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3E3D5DB-9726-49A3-9F46-4FEAFFDF6A12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>
    <p:wheel spokes="3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F417B-B123-49C3-B6A4-0A8E476D303E}" type="datetimeFigureOut">
              <a:rPr lang="ru-RU" smtClean="0"/>
              <a:t>18.11.2021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CF2B0-7D07-472C-904D-F2E662AE53A6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wheel spokes="3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/>
          <a:lstStyle/>
          <a:p>
            <a:r>
              <a:rPr lang="uk-UA" sz="3600" dirty="0" smtClean="0">
                <a:solidFill>
                  <a:srgbClr val="002060"/>
                </a:solidFill>
              </a:rPr>
              <a:t>Як одержати прямий кут?</a:t>
            </a:r>
          </a:p>
          <a:p>
            <a:r>
              <a:rPr lang="uk-UA" sz="3600" dirty="0" smtClean="0">
                <a:solidFill>
                  <a:srgbClr val="7030A0"/>
                </a:solidFill>
              </a:rPr>
              <a:t>Яка градусна </a:t>
            </a:r>
            <a:r>
              <a:rPr lang="uk-UA" sz="3600" dirty="0">
                <a:solidFill>
                  <a:srgbClr val="7030A0"/>
                </a:solidFill>
              </a:rPr>
              <a:t>м</a:t>
            </a:r>
            <a:r>
              <a:rPr lang="uk-UA" sz="3600" dirty="0" smtClean="0">
                <a:solidFill>
                  <a:srgbClr val="7030A0"/>
                </a:solidFill>
              </a:rPr>
              <a:t>іра прямого кута?</a:t>
            </a:r>
          </a:p>
          <a:p>
            <a:r>
              <a:rPr lang="uk-UA" sz="3600" dirty="0" smtClean="0">
                <a:solidFill>
                  <a:srgbClr val="C00000"/>
                </a:solidFill>
              </a:rPr>
              <a:t>За допомогою якого інструменту можна побудувати прямий кут?</a:t>
            </a:r>
          </a:p>
          <a:p>
            <a:r>
              <a:rPr lang="uk-UA" sz="3600" dirty="0" smtClean="0">
                <a:solidFill>
                  <a:srgbClr val="006600"/>
                </a:solidFill>
              </a:rPr>
              <a:t>Відомо, що відрізки АВ і </a:t>
            </a:r>
            <a:r>
              <a:rPr lang="en-US" sz="3600" dirty="0" smtClean="0">
                <a:solidFill>
                  <a:srgbClr val="006600"/>
                </a:solidFill>
              </a:rPr>
              <a:t>CD</a:t>
            </a:r>
            <a:r>
              <a:rPr lang="uk-UA" sz="3600" dirty="0" smtClean="0">
                <a:solidFill>
                  <a:srgbClr val="006600"/>
                </a:solidFill>
              </a:rPr>
              <a:t> рівні. Чому дорівнює довжина відрізка </a:t>
            </a:r>
            <a:r>
              <a:rPr lang="en-US" sz="3600" dirty="0" smtClean="0">
                <a:solidFill>
                  <a:srgbClr val="006600"/>
                </a:solidFill>
              </a:rPr>
              <a:t>CD</a:t>
            </a:r>
            <a:r>
              <a:rPr lang="uk-UA" sz="3600" dirty="0" smtClean="0">
                <a:solidFill>
                  <a:srgbClr val="006600"/>
                </a:solidFill>
              </a:rPr>
              <a:t>, якщо АВ = 4 см?</a:t>
            </a:r>
          </a:p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60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Пригадай</a:t>
            </a:r>
            <a:endParaRPr lang="ru-RU" sz="6000" b="1" u="sng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571472" y="214290"/>
            <a:ext cx="8229600" cy="11430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uk-UA" sz="4000" b="1" i="1" dirty="0">
                <a:latin typeface="Bookman Old Style" pitchFamily="18" charset="0"/>
              </a:rPr>
              <a:t>Прямокутники в житті людини</a:t>
            </a:r>
            <a:endParaRPr lang="ru-RU" sz="4000" b="1" i="1" dirty="0">
              <a:latin typeface="Bookman Old Style" pitchFamily="18" charset="0"/>
            </a:endParaRPr>
          </a:p>
        </p:txBody>
      </p:sp>
      <p:pic>
        <p:nvPicPr>
          <p:cNvPr id="16388" name="Picture 4" descr="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214414" y="1714488"/>
            <a:ext cx="6429420" cy="4618318"/>
          </a:xfrm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72" y="2142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uk-UA" sz="4000" b="1" i="1" dirty="0">
                <a:latin typeface="Bookman Old Style" pitchFamily="18" charset="0"/>
              </a:rPr>
              <a:t>Яка з фігур є </a:t>
            </a:r>
            <a:r>
              <a:rPr lang="uk-UA" sz="4000" b="1" i="1" dirty="0" smtClean="0">
                <a:latin typeface="Bookman Old Style" pitchFamily="18" charset="0"/>
              </a:rPr>
              <a:t/>
            </a:r>
            <a:br>
              <a:rPr lang="uk-UA" sz="4000" b="1" i="1" dirty="0" smtClean="0">
                <a:latin typeface="Bookman Old Style" pitchFamily="18" charset="0"/>
              </a:rPr>
            </a:br>
            <a:r>
              <a:rPr lang="uk-UA" sz="4000" b="1" i="1" dirty="0" smtClean="0">
                <a:latin typeface="Bookman Old Style" pitchFamily="18" charset="0"/>
              </a:rPr>
              <a:t>прямокутником</a:t>
            </a:r>
            <a:r>
              <a:rPr lang="uk-UA" sz="4000" b="1" i="1" dirty="0">
                <a:latin typeface="Bookman Old Style" pitchFamily="18" charset="0"/>
              </a:rPr>
              <a:t>?</a:t>
            </a:r>
            <a:endParaRPr lang="ru-RU" sz="4000" b="1" i="1" dirty="0">
              <a:latin typeface="Bookman Old Style" pitchFamily="18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142976" y="3786190"/>
            <a:ext cx="2879725" cy="1511300"/>
          </a:xfrm>
          <a:prstGeom prst="rect">
            <a:avLst/>
          </a:prstGeom>
          <a:solidFill>
            <a:srgbClr val="CADA3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AutoShape 4"/>
          <p:cNvSpPr>
            <a:spLocks noChangeArrowheads="1"/>
          </p:cNvSpPr>
          <p:nvPr/>
        </p:nvSpPr>
        <p:spPr bwMode="auto">
          <a:xfrm>
            <a:off x="857224" y="1500174"/>
            <a:ext cx="2520950" cy="1512887"/>
          </a:xfrm>
          <a:prstGeom prst="parallelogram">
            <a:avLst>
              <a:gd name="adj" fmla="val 41658"/>
            </a:avLst>
          </a:prstGeom>
          <a:solidFill>
            <a:srgbClr val="53F21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>
            <a:off x="4929190" y="1857364"/>
            <a:ext cx="2087563" cy="18732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7414" name="AutoShape 6"/>
          <p:cNvSpPr>
            <a:spLocks noChangeArrowheads="1"/>
          </p:cNvSpPr>
          <p:nvPr/>
        </p:nvSpPr>
        <p:spPr bwMode="auto">
          <a:xfrm>
            <a:off x="6715140" y="3143248"/>
            <a:ext cx="1873250" cy="2303462"/>
          </a:xfrm>
          <a:prstGeom prst="diamond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4572000" y="4797425"/>
            <a:ext cx="1655763" cy="16573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7416" name="WordArt 8"/>
          <p:cNvSpPr>
            <a:spLocks noChangeArrowheads="1" noChangeShapeType="1" noTextEdit="1"/>
          </p:cNvSpPr>
          <p:nvPr/>
        </p:nvSpPr>
        <p:spPr bwMode="auto">
          <a:xfrm>
            <a:off x="2000232" y="2000240"/>
            <a:ext cx="304800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"/>
                <a:cs typeface="Arial"/>
              </a:rPr>
              <a:t>1</a:t>
            </a:r>
          </a:p>
        </p:txBody>
      </p:sp>
      <p:sp>
        <p:nvSpPr>
          <p:cNvPr id="17417" name="WordArt 9"/>
          <p:cNvSpPr>
            <a:spLocks noChangeArrowheads="1" noChangeShapeType="1" noTextEdit="1"/>
          </p:cNvSpPr>
          <p:nvPr/>
        </p:nvSpPr>
        <p:spPr bwMode="auto">
          <a:xfrm>
            <a:off x="5857884" y="2428868"/>
            <a:ext cx="304800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"/>
                <a:cs typeface="Arial"/>
              </a:rPr>
              <a:t>2</a:t>
            </a:r>
          </a:p>
        </p:txBody>
      </p:sp>
      <p:sp>
        <p:nvSpPr>
          <p:cNvPr id="17418" name="WordArt 10"/>
          <p:cNvSpPr>
            <a:spLocks noChangeArrowheads="1" noChangeShapeType="1" noTextEdit="1"/>
          </p:cNvSpPr>
          <p:nvPr/>
        </p:nvSpPr>
        <p:spPr bwMode="auto">
          <a:xfrm>
            <a:off x="2285984" y="4286256"/>
            <a:ext cx="304800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"/>
                <a:cs typeface="Arial"/>
              </a:rPr>
              <a:t>3</a:t>
            </a:r>
          </a:p>
        </p:txBody>
      </p:sp>
      <p:sp>
        <p:nvSpPr>
          <p:cNvPr id="17419" name="WordArt 11"/>
          <p:cNvSpPr>
            <a:spLocks noChangeArrowheads="1" noChangeShapeType="1" noTextEdit="1"/>
          </p:cNvSpPr>
          <p:nvPr/>
        </p:nvSpPr>
        <p:spPr bwMode="auto">
          <a:xfrm>
            <a:off x="5143504" y="5357826"/>
            <a:ext cx="433387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"/>
                <a:cs typeface="Arial"/>
              </a:rPr>
              <a:t>4</a:t>
            </a:r>
          </a:p>
        </p:txBody>
      </p:sp>
      <p:sp>
        <p:nvSpPr>
          <p:cNvPr id="17420" name="WordArt 12"/>
          <p:cNvSpPr>
            <a:spLocks noChangeArrowheads="1" noChangeShapeType="1" noTextEdit="1"/>
          </p:cNvSpPr>
          <p:nvPr/>
        </p:nvSpPr>
        <p:spPr bwMode="auto">
          <a:xfrm>
            <a:off x="7429520" y="3929066"/>
            <a:ext cx="304800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"/>
                <a:cs typeface="Arial"/>
              </a:rPr>
              <a:t>5</a:t>
            </a: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42910" y="1285860"/>
            <a:ext cx="8072494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uk-UA" sz="36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Квадратом</a:t>
            </a:r>
            <a:r>
              <a:rPr lang="uk-UA" sz="3600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uk-UA" sz="3600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називається прямокутник, в якого всі сторони </a:t>
            </a:r>
            <a:r>
              <a:rPr lang="uk-UA" sz="360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рівні</a:t>
            </a:r>
            <a:r>
              <a:rPr lang="uk-UA" sz="3600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.</a:t>
            </a:r>
            <a:endParaRPr lang="ru-RU" sz="3600" i="1" dirty="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1643042" y="3429000"/>
            <a:ext cx="2089150" cy="1944687"/>
          </a:xfrm>
          <a:prstGeom prst="rect">
            <a:avLst/>
          </a:prstGeom>
          <a:solidFill>
            <a:srgbClr val="53F21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9462" name="WordArt 6"/>
          <p:cNvSpPr>
            <a:spLocks noChangeArrowheads="1" noChangeShapeType="1" noTextEdit="1"/>
          </p:cNvSpPr>
          <p:nvPr/>
        </p:nvSpPr>
        <p:spPr bwMode="auto">
          <a:xfrm>
            <a:off x="3786182" y="5214950"/>
            <a:ext cx="314325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b="1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"/>
                <a:cs typeface="Arial"/>
              </a:rPr>
              <a:t>D</a:t>
            </a:r>
            <a:endParaRPr lang="ru-RU" sz="3600" b="1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9463" name="WordArt 7"/>
          <p:cNvSpPr>
            <a:spLocks noChangeArrowheads="1" noChangeShapeType="1" noTextEdit="1"/>
          </p:cNvSpPr>
          <p:nvPr/>
        </p:nvSpPr>
        <p:spPr bwMode="auto">
          <a:xfrm>
            <a:off x="1285852" y="5286388"/>
            <a:ext cx="314325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b="1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"/>
                <a:cs typeface="Arial"/>
              </a:rPr>
              <a:t>А</a:t>
            </a:r>
          </a:p>
        </p:txBody>
      </p:sp>
      <p:sp>
        <p:nvSpPr>
          <p:cNvPr id="19464" name="WordArt 8"/>
          <p:cNvSpPr>
            <a:spLocks noChangeArrowheads="1" noChangeShapeType="1" noTextEdit="1"/>
          </p:cNvSpPr>
          <p:nvPr/>
        </p:nvSpPr>
        <p:spPr bwMode="auto">
          <a:xfrm>
            <a:off x="1285852" y="3143248"/>
            <a:ext cx="314325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b="1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"/>
                <a:cs typeface="Arial"/>
              </a:rPr>
              <a:t>В</a:t>
            </a:r>
          </a:p>
        </p:txBody>
      </p:sp>
      <p:sp>
        <p:nvSpPr>
          <p:cNvPr id="19465" name="WordArt 9"/>
          <p:cNvSpPr>
            <a:spLocks noChangeArrowheads="1" noChangeShapeType="1" noTextEdit="1"/>
          </p:cNvSpPr>
          <p:nvPr/>
        </p:nvSpPr>
        <p:spPr bwMode="auto">
          <a:xfrm>
            <a:off x="3786182" y="3071810"/>
            <a:ext cx="314325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b="1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"/>
                <a:cs typeface="Arial"/>
              </a:rPr>
              <a:t>С</a:t>
            </a:r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4929190" y="3857628"/>
            <a:ext cx="26368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sz="6000" b="1" i="1" dirty="0">
                <a:solidFill>
                  <a:srgbClr val="C00000"/>
                </a:solidFill>
              </a:rPr>
              <a:t>Р = 4 а</a:t>
            </a:r>
            <a:endParaRPr lang="ru-RU" sz="6000" b="1" i="1" dirty="0">
              <a:solidFill>
                <a:srgbClr val="C00000"/>
              </a:solidFill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42910" y="285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Що</a:t>
            </a:r>
            <a:r>
              <a:rPr kumimoji="0" lang="uk-UA" sz="4400" b="1" i="0" u="none" strike="noStrike" kern="1200" cap="none" spc="0" normalizeH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таке квадрат?</a:t>
            </a:r>
            <a:endParaRPr kumimoji="0" lang="ru-RU" sz="4400" b="1" i="0" u="none" strike="noStrike" kern="1200" cap="none" spc="0" normalizeH="0" baseline="0" noProof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194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sz="quarter"/>
          </p:nvPr>
        </p:nvSpPr>
        <p:spPr/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uk-UA" sz="3600" b="1" i="1" dirty="0">
                <a:latin typeface="Bookman Old Style" pitchFamily="18" charset="0"/>
              </a:rPr>
              <a:t>Квадрат в житті людини</a:t>
            </a:r>
            <a:endParaRPr lang="ru-RU" sz="3600" b="1" i="1" dirty="0">
              <a:latin typeface="Bookman Old Style" pitchFamily="18" charset="0"/>
            </a:endParaRPr>
          </a:p>
        </p:txBody>
      </p:sp>
      <p:pic>
        <p:nvPicPr>
          <p:cNvPr id="20483" name="Picture 3" descr="37758302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08175" y="1557338"/>
            <a:ext cx="2005013" cy="2185987"/>
          </a:xfrm>
        </p:spPr>
      </p:pic>
      <p:pic>
        <p:nvPicPr>
          <p:cNvPr id="20484" name="Picture 4" descr="f_4fe91a7dbb97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219700" y="1492250"/>
            <a:ext cx="3097213" cy="2322513"/>
          </a:xfrm>
        </p:spPr>
      </p:pic>
      <p:pic>
        <p:nvPicPr>
          <p:cNvPr id="20485" name="Picture 5" descr="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1403350" y="4005263"/>
            <a:ext cx="3733800" cy="2187575"/>
          </a:xfrm>
        </p:spPr>
      </p:pic>
      <p:pic>
        <p:nvPicPr>
          <p:cNvPr id="20486" name="Picture 6" descr="0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/>
          <a:srcRect/>
          <a:stretch>
            <a:fillRect/>
          </a:stretch>
        </p:blipFill>
        <p:spPr>
          <a:xfrm>
            <a:off x="5724525" y="4076700"/>
            <a:ext cx="2922588" cy="1978025"/>
          </a:xfrm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363.° </a:t>
            </a:r>
            <a:r>
              <a:rPr lang="ru-RU" b="1" dirty="0" err="1"/>
              <a:t>Побудуйте</a:t>
            </a:r>
            <a:r>
              <a:rPr lang="ru-RU" b="1" dirty="0"/>
              <a:t>: </a:t>
            </a:r>
            <a:endParaRPr lang="ru-RU" b="1" dirty="0" smtClean="0"/>
          </a:p>
          <a:p>
            <a:r>
              <a:rPr lang="ru-RU" dirty="0" smtClean="0"/>
              <a:t>1</a:t>
            </a:r>
            <a:r>
              <a:rPr lang="ru-RU" dirty="0"/>
              <a:t>) </a:t>
            </a:r>
            <a:r>
              <a:rPr lang="ru-RU" dirty="0" err="1"/>
              <a:t>прямокутник</a:t>
            </a:r>
            <a:r>
              <a:rPr lang="ru-RU" dirty="0"/>
              <a:t>, </a:t>
            </a:r>
            <a:r>
              <a:rPr lang="ru-RU" dirty="0" err="1"/>
              <a:t>сторони</a:t>
            </a:r>
            <a:r>
              <a:rPr lang="ru-RU" dirty="0"/>
              <a:t> </a:t>
            </a:r>
            <a:r>
              <a:rPr lang="ru-RU" dirty="0" err="1"/>
              <a:t>якого</a:t>
            </a:r>
            <a:r>
              <a:rPr lang="ru-RU" dirty="0"/>
              <a:t> </a:t>
            </a:r>
            <a:r>
              <a:rPr lang="ru-RU" dirty="0" err="1"/>
              <a:t>дорівнюють</a:t>
            </a:r>
            <a:r>
              <a:rPr lang="ru-RU" dirty="0"/>
              <a:t> 4 </a:t>
            </a:r>
            <a:r>
              <a:rPr lang="ru-RU" dirty="0" smtClean="0"/>
              <a:t>см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/>
              <a:t>2 см; </a:t>
            </a:r>
            <a:endParaRPr lang="ru-RU" dirty="0" smtClean="0"/>
          </a:p>
          <a:p>
            <a:r>
              <a:rPr lang="ru-RU" dirty="0" smtClean="0"/>
              <a:t>2</a:t>
            </a:r>
            <a:r>
              <a:rPr lang="ru-RU" dirty="0"/>
              <a:t>) квадрат </a:t>
            </a:r>
            <a:r>
              <a:rPr lang="ru-RU" dirty="0" err="1"/>
              <a:t>зі</a:t>
            </a:r>
            <a:r>
              <a:rPr lang="ru-RU" dirty="0"/>
              <a:t> стороною 3 см</a:t>
            </a:r>
            <a:r>
              <a:rPr lang="ru-RU" dirty="0" smtClean="0"/>
              <a:t>.</a:t>
            </a:r>
          </a:p>
          <a:p>
            <a:r>
              <a:rPr lang="ru-RU" b="1" dirty="0"/>
              <a:t>365.° </a:t>
            </a:r>
            <a:r>
              <a:rPr lang="ru-RU" b="1" dirty="0" err="1"/>
              <a:t>Обчисліть</a:t>
            </a:r>
            <a:r>
              <a:rPr lang="ru-RU" b="1" dirty="0"/>
              <a:t> </a:t>
            </a:r>
            <a:r>
              <a:rPr lang="ru-RU" b="1" dirty="0" smtClean="0"/>
              <a:t>периметр: </a:t>
            </a:r>
          </a:p>
          <a:p>
            <a:r>
              <a:rPr lang="ru-RU" dirty="0" smtClean="0"/>
              <a:t>1</a:t>
            </a:r>
            <a:r>
              <a:rPr lang="ru-RU" dirty="0"/>
              <a:t>) </a:t>
            </a:r>
            <a:r>
              <a:rPr lang="ru-RU" dirty="0" err="1"/>
              <a:t>прямокутника</a:t>
            </a:r>
            <a:r>
              <a:rPr lang="ru-RU" dirty="0"/>
              <a:t>, </a:t>
            </a:r>
            <a:r>
              <a:rPr lang="ru-RU" dirty="0" err="1"/>
              <a:t>сторони</a:t>
            </a:r>
            <a:r>
              <a:rPr lang="ru-RU" dirty="0"/>
              <a:t> </a:t>
            </a:r>
            <a:r>
              <a:rPr lang="ru-RU" dirty="0" err="1"/>
              <a:t>якого</a:t>
            </a:r>
            <a:r>
              <a:rPr lang="ru-RU" dirty="0"/>
              <a:t> </a:t>
            </a:r>
            <a:r>
              <a:rPr lang="ru-RU" dirty="0" err="1"/>
              <a:t>дорівнюють</a:t>
            </a:r>
            <a:r>
              <a:rPr lang="ru-RU" dirty="0"/>
              <a:t> 42 см </a:t>
            </a:r>
            <a:r>
              <a:rPr lang="ru-RU" dirty="0" err="1"/>
              <a:t>і</a:t>
            </a:r>
            <a:r>
              <a:rPr lang="ru-RU" dirty="0"/>
              <a:t> 23 см;</a:t>
            </a:r>
          </a:p>
          <a:p>
            <a:r>
              <a:rPr lang="ru-RU" dirty="0"/>
              <a:t>2) квадрата </a:t>
            </a:r>
            <a:r>
              <a:rPr lang="ru-RU" dirty="0" err="1"/>
              <a:t>із</a:t>
            </a:r>
            <a:r>
              <a:rPr lang="ru-RU" dirty="0"/>
              <a:t> стороною 8 дм.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uk-UA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Тренувальні вправи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367</a:t>
            </a:r>
            <a:r>
              <a:rPr lang="ru-RU" dirty="0" smtClean="0"/>
              <a:t>. </a:t>
            </a:r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/>
              <a:t>однієї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сторін</a:t>
            </a:r>
            <a:r>
              <a:rPr lang="ru-RU" dirty="0"/>
              <a:t> </a:t>
            </a:r>
            <a:r>
              <a:rPr lang="ru-RU" dirty="0" err="1"/>
              <a:t>прямокутника</a:t>
            </a:r>
            <a:r>
              <a:rPr lang="ru-RU" dirty="0"/>
              <a:t> </a:t>
            </a:r>
            <a:r>
              <a:rPr lang="ru-RU" dirty="0" err="1"/>
              <a:t>дорівнює</a:t>
            </a:r>
            <a:r>
              <a:rPr lang="ru-RU" dirty="0"/>
              <a:t> 14 см, </a:t>
            </a:r>
            <a:r>
              <a:rPr lang="ru-RU" dirty="0" err="1" smtClean="0"/>
              <a:t>що</a:t>
            </a:r>
            <a:r>
              <a:rPr lang="ru-RU" dirty="0" smtClean="0"/>
              <a:t> на </a:t>
            </a:r>
            <a:r>
              <a:rPr lang="ru-RU" dirty="0"/>
              <a:t>5 см </a:t>
            </a:r>
            <a:r>
              <a:rPr lang="ru-RU" dirty="0" err="1"/>
              <a:t>більше</a:t>
            </a:r>
            <a:r>
              <a:rPr lang="ru-RU" dirty="0"/>
              <a:t> за </a:t>
            </a:r>
            <a:r>
              <a:rPr lang="ru-RU" dirty="0" err="1"/>
              <a:t>довжину</a:t>
            </a:r>
            <a:r>
              <a:rPr lang="ru-RU" dirty="0"/>
              <a:t> </a:t>
            </a:r>
            <a:r>
              <a:rPr lang="ru-RU" dirty="0" err="1"/>
              <a:t>другої</a:t>
            </a:r>
            <a:r>
              <a:rPr lang="ru-RU" dirty="0"/>
              <a:t> </a:t>
            </a:r>
            <a:r>
              <a:rPr lang="ru-RU" dirty="0" err="1"/>
              <a:t>сторони</a:t>
            </a:r>
            <a:r>
              <a:rPr lang="ru-RU" dirty="0"/>
              <a:t>. </a:t>
            </a:r>
            <a:r>
              <a:rPr lang="ru-RU" dirty="0" err="1"/>
              <a:t>Знайдіть</a:t>
            </a:r>
            <a:r>
              <a:rPr lang="ru-RU" dirty="0"/>
              <a:t> </a:t>
            </a:r>
            <a:r>
              <a:rPr lang="ru-RU" dirty="0" smtClean="0"/>
              <a:t>периметр </a:t>
            </a:r>
            <a:r>
              <a:rPr lang="ru-RU" dirty="0" err="1" smtClean="0"/>
              <a:t>прямокутника</a:t>
            </a:r>
            <a:r>
              <a:rPr lang="ru-RU" dirty="0"/>
              <a:t>.</a:t>
            </a:r>
          </a:p>
          <a:p>
            <a:r>
              <a:rPr lang="ru-RU" dirty="0"/>
              <a:t>368</a:t>
            </a:r>
            <a:r>
              <a:rPr lang="ru-RU" dirty="0" smtClean="0"/>
              <a:t>. </a:t>
            </a:r>
            <a:r>
              <a:rPr lang="ru-RU" dirty="0"/>
              <a:t>Периметр </a:t>
            </a:r>
            <a:r>
              <a:rPr lang="ru-RU" dirty="0" err="1"/>
              <a:t>прямокутника</a:t>
            </a:r>
            <a:r>
              <a:rPr lang="ru-RU" dirty="0"/>
              <a:t> </a:t>
            </a:r>
            <a:r>
              <a:rPr lang="ru-RU" dirty="0" err="1"/>
              <a:t>дорівнює</a:t>
            </a:r>
            <a:r>
              <a:rPr lang="ru-RU" dirty="0"/>
              <a:t> 34 см, а одна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його</a:t>
            </a:r>
            <a:r>
              <a:rPr lang="ru-RU" dirty="0"/>
              <a:t> </a:t>
            </a:r>
            <a:r>
              <a:rPr lang="ru-RU" dirty="0" err="1" smtClean="0"/>
              <a:t>сторін</a:t>
            </a:r>
            <a:r>
              <a:rPr lang="ru-RU" dirty="0" smtClean="0"/>
              <a:t> </a:t>
            </a:r>
            <a:r>
              <a:rPr lang="ru-RU" dirty="0"/>
              <a:t>— 12 см. </a:t>
            </a:r>
            <a:r>
              <a:rPr lang="ru-RU" dirty="0" err="1"/>
              <a:t>Знайдіть</a:t>
            </a:r>
            <a:r>
              <a:rPr lang="ru-RU" dirty="0"/>
              <a:t> </a:t>
            </a:r>
            <a:r>
              <a:rPr lang="ru-RU" dirty="0" err="1"/>
              <a:t>довжину</a:t>
            </a:r>
            <a:r>
              <a:rPr lang="ru-RU" dirty="0"/>
              <a:t> </a:t>
            </a:r>
            <a:r>
              <a:rPr lang="ru-RU" dirty="0" err="1"/>
              <a:t>сусідньої</a:t>
            </a:r>
            <a:r>
              <a:rPr lang="ru-RU" dirty="0"/>
              <a:t> </a:t>
            </a:r>
            <a:r>
              <a:rPr lang="ru-RU" dirty="0" err="1"/>
              <a:t>сторони</a:t>
            </a:r>
            <a:r>
              <a:rPr lang="ru-RU" dirty="0"/>
              <a:t> </a:t>
            </a:r>
            <a:r>
              <a:rPr lang="ru-RU" dirty="0" err="1"/>
              <a:t>прямокутника</a:t>
            </a:r>
            <a:r>
              <a:rPr lang="ru-RU" dirty="0"/>
              <a:t>.</a:t>
            </a:r>
          </a:p>
        </p:txBody>
      </p:sp>
      <p:sp>
        <p:nvSpPr>
          <p:cNvPr id="5" name="Заголовок 6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uk-UA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Тренувальні вправи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5000636"/>
            <a:ext cx="2247886" cy="168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>
          <a:xfrm>
            <a:off x="1187450" y="188913"/>
            <a:ext cx="7200900" cy="863600"/>
          </a:xfrm>
        </p:spPr>
        <p:txBody>
          <a:bodyPr/>
          <a:lstStyle/>
          <a:p>
            <a:r>
              <a:rPr lang="ru-RU" sz="3200" b="1" i="1">
                <a:solidFill>
                  <a:schemeClr val="hlink"/>
                </a:solidFill>
                <a:latin typeface="Bookman Old Style" pitchFamily="18" charset="0"/>
              </a:rPr>
              <a:t>„Квадратні ” дива ботаніки</a:t>
            </a:r>
            <a:r>
              <a:rPr lang="ru-RU"/>
              <a:t> 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0034" y="1142984"/>
            <a:ext cx="8643966" cy="4525962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ru-RU" sz="2400" b="1" i="1" dirty="0">
                <a:latin typeface="Bookman Old Style" pitchFamily="18" charset="0"/>
              </a:rPr>
              <a:t>Китай.</a:t>
            </a:r>
            <a:r>
              <a:rPr lang="ru-RU" sz="2400" i="1" dirty="0">
                <a:latin typeface="Bookman Old Style" pitchFamily="18" charset="0"/>
              </a:rPr>
              <a:t> У </a:t>
            </a:r>
            <a:r>
              <a:rPr lang="ru-RU" sz="2400" i="1" dirty="0" err="1">
                <a:latin typeface="Bookman Old Style" pitchFamily="18" charset="0"/>
              </a:rPr>
              <a:t>південно-східній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провінції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Чжецзян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ростуть</a:t>
            </a:r>
            <a:r>
              <a:rPr lang="ru-RU" sz="2400" i="1" dirty="0">
                <a:latin typeface="Bookman Old Style" pitchFamily="18" charset="0"/>
              </a:rPr>
              <a:t> дерева </a:t>
            </a:r>
            <a:r>
              <a:rPr lang="ru-RU" sz="2400" i="1" dirty="0" err="1">
                <a:latin typeface="Bookman Old Style" pitchFamily="18" charset="0"/>
              </a:rPr>
              <a:t>заввишки</a:t>
            </a:r>
            <a:r>
              <a:rPr lang="ru-RU" sz="2400" i="1" dirty="0">
                <a:latin typeface="Bookman Old Style" pitchFamily="18" charset="0"/>
              </a:rPr>
              <a:t> 3 – 5 </a:t>
            </a:r>
            <a:r>
              <a:rPr lang="ru-RU" sz="2400" i="1" dirty="0" err="1">
                <a:latin typeface="Bookman Old Style" pitchFamily="18" charset="0"/>
              </a:rPr>
              <a:t>метрів</a:t>
            </a:r>
            <a:r>
              <a:rPr lang="ru-RU" sz="2400" i="1" dirty="0">
                <a:latin typeface="Bookman Old Style" pitchFamily="18" charset="0"/>
              </a:rPr>
              <a:t>, </a:t>
            </a:r>
            <a:r>
              <a:rPr lang="ru-RU" sz="2400" i="1" dirty="0" err="1">
                <a:latin typeface="Bookman Old Style" pitchFamily="18" charset="0"/>
              </a:rPr>
              <a:t>що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мають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квадратний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переріз</a:t>
            </a:r>
            <a:r>
              <a:rPr lang="ru-RU" sz="2400" i="1" dirty="0">
                <a:latin typeface="Bookman Old Style" pitchFamily="18" charset="0"/>
              </a:rPr>
              <a:t>.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sz="2400" b="1" i="1" dirty="0" err="1">
                <a:latin typeface="Bookman Old Style" pitchFamily="18" charset="0"/>
              </a:rPr>
              <a:t>Японія</a:t>
            </a:r>
            <a:r>
              <a:rPr lang="ru-RU" sz="2400" b="1" i="1" dirty="0">
                <a:latin typeface="Bookman Old Style" pitchFamily="18" charset="0"/>
              </a:rPr>
              <a:t>.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Селекціонер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Томоюкі</a:t>
            </a:r>
            <a:r>
              <a:rPr lang="ru-RU" sz="2400" i="1" dirty="0">
                <a:latin typeface="Bookman Old Style" pitchFamily="18" charset="0"/>
              </a:rPr>
              <a:t> Оно </a:t>
            </a:r>
            <a:r>
              <a:rPr lang="ru-RU" sz="2400" i="1" dirty="0" err="1">
                <a:latin typeface="Bookman Old Style" pitchFamily="18" charset="0"/>
              </a:rPr>
              <a:t>вивів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кавуни</a:t>
            </a:r>
            <a:r>
              <a:rPr lang="ru-RU" sz="2400" i="1" dirty="0">
                <a:latin typeface="Bookman Old Style" pitchFamily="18" charset="0"/>
              </a:rPr>
              <a:t>, </a:t>
            </a:r>
            <a:r>
              <a:rPr lang="ru-RU" sz="2400" i="1" dirty="0" err="1">
                <a:latin typeface="Bookman Old Style" pitchFamily="18" charset="0"/>
              </a:rPr>
              <a:t>що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мають</a:t>
            </a:r>
            <a:r>
              <a:rPr lang="ru-RU" sz="2400" i="1" dirty="0">
                <a:latin typeface="Bookman Old Style" pitchFamily="18" charset="0"/>
              </a:rPr>
              <a:t> форму куба. </a:t>
            </a:r>
            <a:r>
              <a:rPr lang="ru-RU" sz="2400" i="1" dirty="0" err="1">
                <a:latin typeface="Bookman Old Style" pitchFamily="18" charset="0"/>
              </a:rPr>
              <a:t>Їх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зручно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перевозити</a:t>
            </a:r>
            <a:r>
              <a:rPr lang="ru-RU" sz="2400" i="1" dirty="0">
                <a:latin typeface="Bookman Old Style" pitchFamily="18" charset="0"/>
              </a:rPr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b="1" i="1" dirty="0" err="1">
                <a:latin typeface="Bookman Old Style" pitchFamily="18" charset="0"/>
              </a:rPr>
              <a:t>Ізраїль</a:t>
            </a:r>
            <a:r>
              <a:rPr lang="ru-RU" sz="2400" b="1" i="1" dirty="0">
                <a:latin typeface="Bookman Old Style" pitchFamily="18" charset="0"/>
              </a:rPr>
              <a:t>.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Інститут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сільськогосподарських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досліджень</a:t>
            </a:r>
            <a:r>
              <a:rPr lang="ru-RU" sz="2400" i="1" dirty="0">
                <a:latin typeface="Bookman Old Style" pitchFamily="18" charset="0"/>
              </a:rPr>
              <a:t>. </a:t>
            </a:r>
            <a:r>
              <a:rPr lang="ru-RU" sz="2400" i="1" dirty="0" err="1">
                <a:latin typeface="Bookman Old Style" pitchFamily="18" charset="0"/>
              </a:rPr>
              <a:t>Виростили</a:t>
            </a:r>
            <a:r>
              <a:rPr lang="ru-RU" sz="2400" i="1" dirty="0">
                <a:latin typeface="Bookman Old Style" pitchFamily="18" charset="0"/>
              </a:rPr>
              <a:t> „</a:t>
            </a:r>
            <a:r>
              <a:rPr lang="ru-RU" sz="2400" i="1" dirty="0" err="1">
                <a:latin typeface="Bookman Old Style" pitchFamily="18" charset="0"/>
              </a:rPr>
              <a:t>квадратні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помідори</a:t>
            </a:r>
            <a:r>
              <a:rPr lang="ru-RU" sz="2400" i="1" dirty="0">
                <a:latin typeface="Bookman Old Style" pitchFamily="18" charset="0"/>
              </a:rPr>
              <a:t>, </a:t>
            </a:r>
            <a:r>
              <a:rPr lang="ru-RU" sz="2400" i="1" dirty="0" err="1">
                <a:latin typeface="Bookman Old Style" pitchFamily="18" charset="0"/>
              </a:rPr>
              <a:t>які</a:t>
            </a:r>
            <a:r>
              <a:rPr lang="ru-RU" sz="2400" i="1" dirty="0">
                <a:latin typeface="Bookman Old Style" pitchFamily="18" charset="0"/>
              </a:rPr>
              <a:t> легко </a:t>
            </a:r>
            <a:r>
              <a:rPr lang="ru-RU" sz="2400" i="1" dirty="0" err="1">
                <a:latin typeface="Bookman Old Style" pitchFamily="18" charset="0"/>
              </a:rPr>
              <a:t>пакувати</a:t>
            </a:r>
            <a:r>
              <a:rPr lang="ru-RU" sz="2400" i="1" dirty="0">
                <a:latin typeface="Bookman Old Style" pitchFamily="18" charset="0"/>
              </a:rPr>
              <a:t>”.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sz="2400" b="1" i="1" dirty="0">
                <a:latin typeface="Bookman Old Style" pitchFamily="18" charset="0"/>
              </a:rPr>
              <a:t>США.</a:t>
            </a:r>
            <a:r>
              <a:rPr lang="ru-RU" sz="2400" i="1" dirty="0">
                <a:latin typeface="Bookman Old Style" pitchFamily="18" charset="0"/>
              </a:rPr>
              <a:t> На </a:t>
            </a:r>
            <a:r>
              <a:rPr lang="ru-RU" sz="2400" i="1" dirty="0" err="1">
                <a:latin typeface="Bookman Old Style" pitchFamily="18" charset="0"/>
              </a:rPr>
              <a:t>замовлення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авіакомпаній</a:t>
            </a:r>
            <a:r>
              <a:rPr lang="ru-RU" sz="2400" i="1" dirty="0">
                <a:latin typeface="Bookman Old Style" pitchFamily="18" charset="0"/>
              </a:rPr>
              <a:t> генетики „</a:t>
            </a:r>
            <a:r>
              <a:rPr lang="ru-RU" sz="2400" i="1" dirty="0" err="1">
                <a:latin typeface="Bookman Old Style" pitchFamily="18" charset="0"/>
              </a:rPr>
              <a:t>винайшли</a:t>
            </a:r>
            <a:r>
              <a:rPr lang="ru-RU" sz="2400" i="1" dirty="0">
                <a:latin typeface="Bookman Old Style" pitchFamily="18" charset="0"/>
              </a:rPr>
              <a:t>” </a:t>
            </a:r>
            <a:r>
              <a:rPr lang="ru-RU" sz="2400" i="1" dirty="0" err="1">
                <a:latin typeface="Bookman Old Style" pitchFamily="18" charset="0"/>
              </a:rPr>
              <a:t>кукурудзу</a:t>
            </a:r>
            <a:r>
              <a:rPr lang="ru-RU" sz="2400" i="1" dirty="0">
                <a:latin typeface="Bookman Old Style" pitchFamily="18" charset="0"/>
              </a:rPr>
              <a:t>, </a:t>
            </a:r>
            <a:r>
              <a:rPr lang="ru-RU" sz="2400" i="1" dirty="0" err="1">
                <a:latin typeface="Bookman Old Style" pitchFamily="18" charset="0"/>
              </a:rPr>
              <a:t>що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має</a:t>
            </a:r>
            <a:r>
              <a:rPr lang="ru-RU" sz="2400" i="1" dirty="0">
                <a:latin typeface="Bookman Old Style" pitchFamily="18" charset="0"/>
              </a:rPr>
              <a:t> „</a:t>
            </a:r>
            <a:r>
              <a:rPr lang="ru-RU" sz="2400" i="1" dirty="0" err="1">
                <a:latin typeface="Bookman Old Style" pitchFamily="18" charset="0"/>
              </a:rPr>
              <a:t>квадратні</a:t>
            </a:r>
            <a:r>
              <a:rPr lang="ru-RU" sz="2400" i="1" dirty="0">
                <a:latin typeface="Bookman Old Style" pitchFamily="18" charset="0"/>
              </a:rPr>
              <a:t>” зерна. </a:t>
            </a:r>
            <a:r>
              <a:rPr lang="ru-RU" sz="2400" i="1" dirty="0" err="1">
                <a:latin typeface="Bookman Old Style" pitchFamily="18" charset="0"/>
              </a:rPr>
              <a:t>Під</a:t>
            </a:r>
            <a:r>
              <a:rPr lang="ru-RU" sz="2400" i="1" dirty="0">
                <a:latin typeface="Bookman Old Style" pitchFamily="18" charset="0"/>
              </a:rPr>
              <a:t> час „</a:t>
            </a:r>
            <a:r>
              <a:rPr lang="ru-RU" sz="2400" i="1" dirty="0" err="1">
                <a:latin typeface="Bookman Old Style" pitchFamily="18" charset="0"/>
              </a:rPr>
              <a:t>повітряних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обідів</a:t>
            </a:r>
            <a:r>
              <a:rPr lang="ru-RU" sz="2400" i="1" dirty="0">
                <a:latin typeface="Bookman Old Style" pitchFamily="18" charset="0"/>
              </a:rPr>
              <a:t>” вони не </a:t>
            </a:r>
            <a:r>
              <a:rPr lang="ru-RU" sz="2400" i="1" dirty="0" err="1">
                <a:latin typeface="Bookman Old Style" pitchFamily="18" charset="0"/>
              </a:rPr>
              <a:t>скочуються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з</a:t>
            </a:r>
            <a:r>
              <a:rPr lang="ru-RU" sz="2400" i="1" dirty="0">
                <a:latin typeface="Bookman Old Style" pitchFamily="18" charset="0"/>
              </a:rPr>
              <a:t> </a:t>
            </a:r>
            <a:r>
              <a:rPr lang="ru-RU" sz="2400" i="1" dirty="0" err="1">
                <a:latin typeface="Bookman Old Style" pitchFamily="18" charset="0"/>
              </a:rPr>
              <a:t>тарілки</a:t>
            </a:r>
            <a:r>
              <a:rPr lang="ru-RU" sz="2400" i="1" dirty="0">
                <a:latin typeface="Bookman Old Style" pitchFamily="18" charset="0"/>
              </a:rPr>
              <a:t>. </a:t>
            </a: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62" y="1000108"/>
            <a:ext cx="7715304" cy="1785950"/>
          </a:xfrm>
        </p:spPr>
        <p:txBody>
          <a:bodyPr>
            <a:noAutofit/>
          </a:bodyPr>
          <a:lstStyle/>
          <a:p>
            <a:pPr algn="l"/>
            <a:r>
              <a:rPr lang="ru-RU" sz="3200" b="1" dirty="0">
                <a:latin typeface="Bookman Old Style" pitchFamily="18" charset="0"/>
              </a:rPr>
              <a:t>„</a:t>
            </a:r>
            <a:r>
              <a:rPr lang="ru-RU" sz="3200" b="1" i="1" dirty="0">
                <a:latin typeface="Bookman Old Style" pitchFamily="18" charset="0"/>
              </a:rPr>
              <a:t>Книга </a:t>
            </a:r>
            <a:r>
              <a:rPr lang="ru-RU" sz="3200" b="1" i="1" dirty="0" err="1">
                <a:latin typeface="Bookman Old Style" pitchFamily="18" charset="0"/>
              </a:rPr>
              <a:t>рекордів</a:t>
            </a:r>
            <a:r>
              <a:rPr lang="ru-RU" sz="3200" b="1" i="1" dirty="0">
                <a:latin typeface="Bookman Old Style" pitchFamily="18" charset="0"/>
              </a:rPr>
              <a:t> </a:t>
            </a:r>
            <a:r>
              <a:rPr lang="ru-RU" sz="3200" b="1" i="1" dirty="0" err="1">
                <a:latin typeface="Bookman Old Style" pitchFamily="18" charset="0"/>
              </a:rPr>
              <a:t>Гінеса</a:t>
            </a:r>
            <a:r>
              <a:rPr lang="ru-RU" sz="3200" i="1" dirty="0">
                <a:latin typeface="Bookman Old Style" pitchFamily="18" charset="0"/>
              </a:rPr>
              <a:t>”. 1985 року в </a:t>
            </a:r>
            <a:r>
              <a:rPr lang="ru-RU" sz="3200" i="1" dirty="0" err="1">
                <a:latin typeface="Bookman Old Style" pitchFamily="18" charset="0"/>
              </a:rPr>
              <a:t>Шотландії</a:t>
            </a:r>
            <a:r>
              <a:rPr lang="ru-RU" sz="3200" i="1" dirty="0">
                <a:latin typeface="Bookman Old Style" pitchFamily="18" charset="0"/>
              </a:rPr>
              <a:t> </a:t>
            </a:r>
            <a:r>
              <a:rPr lang="ru-RU" sz="3200" i="1" dirty="0" err="1">
                <a:latin typeface="Bookman Old Style" pitchFamily="18" charset="0"/>
              </a:rPr>
              <a:t>надруковано</a:t>
            </a:r>
            <a:r>
              <a:rPr lang="ru-RU" sz="3200" i="1" dirty="0">
                <a:latin typeface="Bookman Old Style" pitchFamily="18" charset="0"/>
              </a:rPr>
              <a:t> </a:t>
            </a:r>
            <a:r>
              <a:rPr lang="ru-RU" sz="3200" i="1" dirty="0" err="1">
                <a:latin typeface="Bookman Old Style" pitchFamily="18" charset="0"/>
              </a:rPr>
              <a:t>найменшу</a:t>
            </a:r>
            <a:r>
              <a:rPr lang="ru-RU" sz="3200" i="1" dirty="0">
                <a:latin typeface="Bookman Old Style" pitchFamily="18" charset="0"/>
              </a:rPr>
              <a:t> </a:t>
            </a:r>
            <a:r>
              <a:rPr lang="ru-RU" sz="3200" i="1" dirty="0" err="1">
                <a:latin typeface="Bookman Old Style" pitchFamily="18" charset="0"/>
              </a:rPr>
              <a:t>в</a:t>
            </a:r>
            <a:r>
              <a:rPr lang="ru-RU" sz="3200" i="1" dirty="0">
                <a:latin typeface="Bookman Old Style" pitchFamily="18" charset="0"/>
              </a:rPr>
              <a:t> </a:t>
            </a:r>
            <a:r>
              <a:rPr lang="ru-RU" sz="3200" i="1" dirty="0" err="1">
                <a:latin typeface="Bookman Old Style" pitchFamily="18" charset="0"/>
              </a:rPr>
              <a:t>світі</a:t>
            </a:r>
            <a:r>
              <a:rPr lang="ru-RU" sz="3200" i="1" dirty="0">
                <a:latin typeface="Bookman Old Style" pitchFamily="18" charset="0"/>
              </a:rPr>
              <a:t> книгу „</a:t>
            </a:r>
            <a:r>
              <a:rPr lang="ru-RU" sz="3200" i="1" dirty="0" err="1">
                <a:latin typeface="Bookman Old Style" pitchFamily="18" charset="0"/>
              </a:rPr>
              <a:t>Старий</a:t>
            </a:r>
            <a:r>
              <a:rPr lang="ru-RU" sz="3200" i="1" dirty="0">
                <a:latin typeface="Bookman Old Style" pitchFamily="18" charset="0"/>
              </a:rPr>
              <a:t> король </a:t>
            </a:r>
            <a:r>
              <a:rPr lang="ru-RU" sz="3200" i="1" dirty="0" err="1">
                <a:latin typeface="Bookman Old Style" pitchFamily="18" charset="0"/>
              </a:rPr>
              <a:t>Коул</a:t>
            </a:r>
            <a:r>
              <a:rPr lang="ru-RU" sz="3200" i="1" dirty="0">
                <a:latin typeface="Bookman Old Style" pitchFamily="18" charset="0"/>
              </a:rPr>
              <a:t>” (85 </a:t>
            </a:r>
            <a:r>
              <a:rPr lang="ru-RU" sz="3200" i="1" dirty="0" err="1">
                <a:latin typeface="Bookman Old Style" pitchFamily="18" charset="0"/>
              </a:rPr>
              <a:t>екземплярів</a:t>
            </a:r>
            <a:r>
              <a:rPr lang="ru-RU" sz="3200" i="1" dirty="0">
                <a:latin typeface="Bookman Old Style" pitchFamily="18" charset="0"/>
              </a:rPr>
              <a:t> </a:t>
            </a:r>
            <a:r>
              <a:rPr lang="ru-RU" sz="3200" i="1" dirty="0" err="1">
                <a:latin typeface="Bookman Old Style" pitchFamily="18" charset="0"/>
              </a:rPr>
              <a:t>її</a:t>
            </a:r>
            <a:r>
              <a:rPr lang="ru-RU" sz="3200" i="1" dirty="0">
                <a:latin typeface="Bookman Old Style" pitchFamily="18" charset="0"/>
              </a:rPr>
              <a:t> </a:t>
            </a:r>
            <a:r>
              <a:rPr lang="ru-RU" sz="3200" i="1" dirty="0" err="1">
                <a:latin typeface="Bookman Old Style" pitchFamily="18" charset="0"/>
              </a:rPr>
              <a:t>мають</a:t>
            </a:r>
            <a:r>
              <a:rPr lang="ru-RU" sz="3200" i="1" dirty="0">
                <a:latin typeface="Bookman Old Style" pitchFamily="18" charset="0"/>
              </a:rPr>
              <a:t> </a:t>
            </a:r>
            <a:r>
              <a:rPr lang="ru-RU" sz="3200" i="1" dirty="0" err="1">
                <a:latin typeface="Bookman Old Style" pitchFamily="18" charset="0"/>
              </a:rPr>
              <a:t>квадратні</a:t>
            </a:r>
            <a:r>
              <a:rPr lang="ru-RU" sz="3200" i="1" dirty="0">
                <a:latin typeface="Bookman Old Style" pitchFamily="18" charset="0"/>
              </a:rPr>
              <a:t> </a:t>
            </a:r>
            <a:r>
              <a:rPr lang="ru-RU" sz="3200" i="1" dirty="0" err="1">
                <a:latin typeface="Bookman Old Style" pitchFamily="18" charset="0"/>
              </a:rPr>
              <a:t>аркуші</a:t>
            </a:r>
            <a:r>
              <a:rPr lang="ru-RU" sz="3200" i="1" dirty="0">
                <a:latin typeface="Bookman Old Style" pitchFamily="18" charset="0"/>
              </a:rPr>
              <a:t> </a:t>
            </a:r>
            <a:r>
              <a:rPr lang="ru-RU" sz="3200" i="1" dirty="0" err="1">
                <a:latin typeface="Bookman Old Style" pitchFamily="18" charset="0"/>
              </a:rPr>
              <a:t>розміром</a:t>
            </a:r>
            <a:r>
              <a:rPr lang="ru-RU" sz="3200" i="1" dirty="0">
                <a:latin typeface="Bookman Old Style" pitchFamily="18" charset="0"/>
              </a:rPr>
              <a:t> 1χ1 мм.),</a:t>
            </a:r>
          </a:p>
        </p:txBody>
      </p:sp>
      <p:pic>
        <p:nvPicPr>
          <p:cNvPr id="25603" name="Picture 3" descr="42_16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28662" y="3571876"/>
            <a:ext cx="3390900" cy="2522538"/>
          </a:xfrm>
        </p:spPr>
      </p:pic>
      <p:pic>
        <p:nvPicPr>
          <p:cNvPr id="25604" name="Picture 4" descr="Hamele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786314" y="3571876"/>
            <a:ext cx="3240088" cy="2495550"/>
          </a:xfrm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uk-UA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Тестові завдання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40108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270"/>
                <a:gridCol w="2100270"/>
                <a:gridCol w="2100270"/>
                <a:gridCol w="2100270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uk-UA" sz="2800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uk-UA" sz="2800" baseline="0" dirty="0" smtClean="0">
                          <a:solidFill>
                            <a:schemeClr val="tx1"/>
                          </a:solidFill>
                        </a:rPr>
                        <a:t> У прямокутника всі кути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uk-UA" sz="2800" dirty="0" smtClean="0"/>
                        <a:t>А) гострі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dirty="0" smtClean="0"/>
                        <a:t>Б) прямі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dirty="0" smtClean="0"/>
                        <a:t>В) тупі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dirty="0" smtClean="0"/>
                        <a:t>Г) розгорнуті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r>
                        <a:rPr lang="uk-UA" sz="2800" dirty="0" smtClean="0"/>
                        <a:t>2. </a:t>
                      </a:r>
                      <a:r>
                        <a:rPr lang="uk-UA" sz="2800" b="1" dirty="0" smtClean="0"/>
                        <a:t>Протилежні сторони</a:t>
                      </a:r>
                      <a:r>
                        <a:rPr lang="uk-UA" sz="2800" b="1" baseline="0" dirty="0" smtClean="0"/>
                        <a:t> прямокутника</a:t>
                      </a:r>
                      <a:endParaRPr lang="ru-RU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uk-UA" sz="2800" dirty="0" smtClean="0"/>
                        <a:t>А) різні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2800" dirty="0" smtClean="0"/>
                        <a:t>Б) рівні</a:t>
                      </a:r>
                      <a:endParaRPr lang="ru-RU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dirty="0" smtClean="0"/>
                        <a:t>В) подібні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dirty="0" smtClean="0"/>
                        <a:t>Г) </a:t>
                      </a:r>
                      <a:r>
                        <a:rPr lang="uk-UA" sz="2400" dirty="0" smtClean="0"/>
                        <a:t>неможливо визначити</a:t>
                      </a:r>
                      <a:endParaRPr lang="ru-RU" sz="2400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r>
                        <a:rPr lang="uk-UA" sz="2800" dirty="0" smtClean="0"/>
                        <a:t>3. </a:t>
                      </a:r>
                      <a:r>
                        <a:rPr lang="uk-UA" sz="2800" b="1" dirty="0" smtClean="0"/>
                        <a:t>Периметр квадрата зі стороною 4 см дорівнює</a:t>
                      </a:r>
                      <a:endParaRPr lang="ru-RU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uk-UA" sz="2800" dirty="0" smtClean="0"/>
                        <a:t>А) 4 см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dirty="0" smtClean="0"/>
                        <a:t>Б)</a:t>
                      </a:r>
                      <a:r>
                        <a:rPr lang="uk-UA" sz="2800" baseline="0" dirty="0" smtClean="0"/>
                        <a:t> 8 см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dirty="0" smtClean="0"/>
                        <a:t>В) 12 см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dirty="0" smtClean="0"/>
                        <a:t>Г) 16 см</a:t>
                      </a:r>
                      <a:endParaRPr lang="ru-RU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Овал 4"/>
          <p:cNvSpPr/>
          <p:nvPr/>
        </p:nvSpPr>
        <p:spPr>
          <a:xfrm>
            <a:off x="2500298" y="2071678"/>
            <a:ext cx="1928826" cy="9144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6572264" y="4857760"/>
            <a:ext cx="1928826" cy="9144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2500298" y="3500438"/>
            <a:ext cx="1928826" cy="9144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Домашнє завдання</a:t>
            </a:r>
            <a:endParaRPr lang="ru-RU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Прочитати пункт 15.</a:t>
            </a:r>
          </a:p>
          <a:p>
            <a:r>
              <a:rPr lang="uk-UA" dirty="0" smtClean="0"/>
              <a:t>Вивчити поняття і формули.</a:t>
            </a:r>
          </a:p>
          <a:p>
            <a:r>
              <a:rPr lang="uk-UA" dirty="0" smtClean="0"/>
              <a:t>Виконати № 366, 369.</a:t>
            </a:r>
          </a:p>
          <a:p>
            <a:r>
              <a:rPr lang="uk-UA" dirty="0" smtClean="0"/>
              <a:t>Виготовити картинки зображень предметів з навколишнього середовища, що мають форму прямокутників.</a:t>
            </a:r>
            <a:endParaRPr lang="ru-RU" dirty="0"/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904" name="Group 64"/>
          <p:cNvGraphicFramePr>
            <a:graphicFrameLocks noGrp="1"/>
          </p:cNvGraphicFramePr>
          <p:nvPr/>
        </p:nvGraphicFramePr>
        <p:xfrm>
          <a:off x="1000100" y="1643050"/>
          <a:ext cx="7272337" cy="4017976"/>
        </p:xfrm>
        <a:graphic>
          <a:graphicData uri="http://schemas.openxmlformats.org/drawingml/2006/table">
            <a:tbl>
              <a:tblPr/>
              <a:tblGrid>
                <a:gridCol w="2201862"/>
                <a:gridCol w="2601913"/>
                <a:gridCol w="2468562"/>
              </a:tblGrid>
              <a:tr h="1377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9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20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332" name="Oval 23"/>
          <p:cNvSpPr>
            <a:spLocks noChangeArrowheads="1"/>
          </p:cNvSpPr>
          <p:nvPr/>
        </p:nvSpPr>
        <p:spPr bwMode="auto">
          <a:xfrm>
            <a:off x="4071934" y="3143248"/>
            <a:ext cx="1066800" cy="990600"/>
          </a:xfrm>
          <a:prstGeom prst="ellipse">
            <a:avLst/>
          </a:prstGeom>
          <a:solidFill>
            <a:srgbClr val="F8E3A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Arial" charset="0"/>
            </a:endParaRPr>
          </a:p>
        </p:txBody>
      </p:sp>
      <p:sp>
        <p:nvSpPr>
          <p:cNvPr id="13333" name="AutoShape 24"/>
          <p:cNvSpPr>
            <a:spLocks noChangeArrowheads="1"/>
          </p:cNvSpPr>
          <p:nvPr/>
        </p:nvSpPr>
        <p:spPr bwMode="auto">
          <a:xfrm rot="10800000">
            <a:off x="1428728" y="4572008"/>
            <a:ext cx="1295400" cy="9144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8E3A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ru-RU">
              <a:latin typeface="Arial" charset="0"/>
            </a:endParaRPr>
          </a:p>
        </p:txBody>
      </p:sp>
      <p:sp>
        <p:nvSpPr>
          <p:cNvPr id="13334" name="AutoShape 25"/>
          <p:cNvSpPr>
            <a:spLocks noChangeArrowheads="1"/>
          </p:cNvSpPr>
          <p:nvPr/>
        </p:nvSpPr>
        <p:spPr bwMode="auto">
          <a:xfrm>
            <a:off x="3857620" y="4643446"/>
            <a:ext cx="1371600" cy="762000"/>
          </a:xfrm>
          <a:prstGeom prst="cube">
            <a:avLst>
              <a:gd name="adj" fmla="val 25000"/>
            </a:avLst>
          </a:prstGeom>
          <a:solidFill>
            <a:srgbClr val="F8E3A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Arial" charset="0"/>
            </a:endParaRPr>
          </a:p>
        </p:txBody>
      </p:sp>
      <p:sp>
        <p:nvSpPr>
          <p:cNvPr id="13335" name="AutoShape 26"/>
          <p:cNvSpPr>
            <a:spLocks noChangeArrowheads="1"/>
          </p:cNvSpPr>
          <p:nvPr/>
        </p:nvSpPr>
        <p:spPr bwMode="auto">
          <a:xfrm>
            <a:off x="3643306" y="1928802"/>
            <a:ext cx="1676400" cy="685800"/>
          </a:xfrm>
          <a:prstGeom prst="parallelogram">
            <a:avLst>
              <a:gd name="adj" fmla="val 61111"/>
            </a:avLst>
          </a:prstGeom>
          <a:solidFill>
            <a:srgbClr val="F8E3A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Arial" charset="0"/>
            </a:endParaRPr>
          </a:p>
        </p:txBody>
      </p:sp>
      <p:sp>
        <p:nvSpPr>
          <p:cNvPr id="13336" name="AutoShape 27"/>
          <p:cNvSpPr>
            <a:spLocks noChangeArrowheads="1"/>
          </p:cNvSpPr>
          <p:nvPr/>
        </p:nvSpPr>
        <p:spPr bwMode="auto">
          <a:xfrm>
            <a:off x="1500166" y="3214686"/>
            <a:ext cx="1447800" cy="838200"/>
          </a:xfrm>
          <a:prstGeom prst="rtTriangle">
            <a:avLst/>
          </a:prstGeom>
          <a:solidFill>
            <a:srgbClr val="F8E3A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Arial" charset="0"/>
            </a:endParaRPr>
          </a:p>
        </p:txBody>
      </p:sp>
      <p:sp>
        <p:nvSpPr>
          <p:cNvPr id="163869" name="AutoShape 29"/>
          <p:cNvSpPr>
            <a:spLocks noChangeArrowheads="1"/>
          </p:cNvSpPr>
          <p:nvPr/>
        </p:nvSpPr>
        <p:spPr bwMode="auto">
          <a:xfrm>
            <a:off x="6357950" y="1785926"/>
            <a:ext cx="1295400" cy="990600"/>
          </a:xfrm>
          <a:custGeom>
            <a:avLst/>
            <a:gdLst>
              <a:gd name="T0" fmla="*/ 647700 w 1295400"/>
              <a:gd name="T1" fmla="*/ 0 h 990600"/>
              <a:gd name="T2" fmla="*/ 1 w 1295400"/>
              <a:gd name="T3" fmla="*/ 378374 h 990600"/>
              <a:gd name="T4" fmla="*/ 247399 w 1295400"/>
              <a:gd name="T5" fmla="*/ 990597 h 990600"/>
              <a:gd name="T6" fmla="*/ 1048001 w 1295400"/>
              <a:gd name="T7" fmla="*/ 990597 h 990600"/>
              <a:gd name="T8" fmla="*/ 1295399 w 1295400"/>
              <a:gd name="T9" fmla="*/ 378374 h 990600"/>
              <a:gd name="T10" fmla="*/ 17694720 60000 65536"/>
              <a:gd name="T11" fmla="*/ 11796480 60000 65536"/>
              <a:gd name="T12" fmla="*/ 5898240 60000 65536"/>
              <a:gd name="T13" fmla="*/ 5898240 60000 65536"/>
              <a:gd name="T14" fmla="*/ 0 60000 65536"/>
              <a:gd name="T15" fmla="*/ 400305 w 1295400"/>
              <a:gd name="T16" fmla="*/ 378377 h 990600"/>
              <a:gd name="T17" fmla="*/ 895095 w 1295400"/>
              <a:gd name="T18" fmla="*/ 756746 h 990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95400" h="990600">
                <a:moveTo>
                  <a:pt x="1" y="378374"/>
                </a:moveTo>
                <a:lnTo>
                  <a:pt x="494802" y="378377"/>
                </a:lnTo>
                <a:lnTo>
                  <a:pt x="647700" y="0"/>
                </a:lnTo>
                <a:lnTo>
                  <a:pt x="800598" y="378377"/>
                </a:lnTo>
                <a:lnTo>
                  <a:pt x="1295399" y="378374"/>
                </a:lnTo>
                <a:lnTo>
                  <a:pt x="895095" y="612221"/>
                </a:lnTo>
                <a:lnTo>
                  <a:pt x="1048001" y="990597"/>
                </a:lnTo>
                <a:lnTo>
                  <a:pt x="647700" y="756746"/>
                </a:lnTo>
                <a:lnTo>
                  <a:pt x="247399" y="990597"/>
                </a:lnTo>
                <a:lnTo>
                  <a:pt x="400305" y="612221"/>
                </a:lnTo>
                <a:close/>
              </a:path>
            </a:pathLst>
          </a:custGeom>
          <a:solidFill>
            <a:srgbClr val="F8E3A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+mn-cs"/>
            </a:endParaRPr>
          </a:p>
        </p:txBody>
      </p:sp>
      <p:sp>
        <p:nvSpPr>
          <p:cNvPr id="13338" name="AutoShape 30"/>
          <p:cNvSpPr>
            <a:spLocks noChangeArrowheads="1"/>
          </p:cNvSpPr>
          <p:nvPr/>
        </p:nvSpPr>
        <p:spPr bwMode="auto">
          <a:xfrm>
            <a:off x="6286512" y="4429132"/>
            <a:ext cx="1600200" cy="1219200"/>
          </a:xfrm>
          <a:prstGeom prst="diamond">
            <a:avLst/>
          </a:prstGeom>
          <a:solidFill>
            <a:srgbClr val="F8E3A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Arial" charset="0"/>
            </a:endParaRPr>
          </a:p>
        </p:txBody>
      </p:sp>
      <p:sp>
        <p:nvSpPr>
          <p:cNvPr id="13339" name="AutoShape 31"/>
          <p:cNvSpPr>
            <a:spLocks noChangeArrowheads="1"/>
          </p:cNvSpPr>
          <p:nvPr/>
        </p:nvSpPr>
        <p:spPr bwMode="auto">
          <a:xfrm>
            <a:off x="1571604" y="1785926"/>
            <a:ext cx="1295400" cy="1066800"/>
          </a:xfrm>
          <a:prstGeom prst="pentagon">
            <a:avLst/>
          </a:prstGeom>
          <a:solidFill>
            <a:srgbClr val="F8E3A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Arial" charset="0"/>
            </a:endParaRPr>
          </a:p>
        </p:txBody>
      </p:sp>
      <p:sp>
        <p:nvSpPr>
          <p:cNvPr id="13340" name="Rectangle 32"/>
          <p:cNvSpPr>
            <a:spLocks noChangeArrowheads="1"/>
          </p:cNvSpPr>
          <p:nvPr/>
        </p:nvSpPr>
        <p:spPr bwMode="auto">
          <a:xfrm>
            <a:off x="6357950" y="3214686"/>
            <a:ext cx="1447800" cy="914400"/>
          </a:xfrm>
          <a:prstGeom prst="rect">
            <a:avLst/>
          </a:prstGeom>
          <a:solidFill>
            <a:srgbClr val="F8E3A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Arial" charset="0"/>
            </a:endParaRPr>
          </a:p>
        </p:txBody>
      </p:sp>
      <p:sp>
        <p:nvSpPr>
          <p:cNvPr id="13341" name="Text Box 29"/>
          <p:cNvSpPr txBox="1">
            <a:spLocks noChangeArrowheads="1"/>
          </p:cNvSpPr>
          <p:nvPr/>
        </p:nvSpPr>
        <p:spPr bwMode="auto">
          <a:xfrm>
            <a:off x="1500166" y="285728"/>
            <a:ext cx="64087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uk-UA" sz="4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Яка з фігур є чотирикутником?</a:t>
            </a:r>
            <a:endParaRPr lang="ru-RU" sz="4000" b="1" i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71604" y="274638"/>
            <a:ext cx="7115196" cy="11430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uk-UA" b="1" dirty="0" smtClean="0">
                <a:solidFill>
                  <a:srgbClr val="C00000"/>
                </a:solidFill>
              </a:rPr>
              <a:t>Що спільного у даних чотирикутниках?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00034" y="2000240"/>
            <a:ext cx="3214710" cy="128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429124" y="1785926"/>
            <a:ext cx="714380" cy="42148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816321" y="1831820"/>
            <a:ext cx="1714512" cy="19288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214414" y="3643314"/>
            <a:ext cx="2143140" cy="12144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285852" y="5429264"/>
            <a:ext cx="2214578" cy="7858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715008" y="4214818"/>
            <a:ext cx="2643206" cy="12858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571604" y="2571744"/>
            <a:ext cx="6929486" cy="11079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6600" b="1" dirty="0" smtClean="0">
                <a:solidFill>
                  <a:srgbClr val="C00000"/>
                </a:solidFill>
              </a:rPr>
              <a:t>ВСІ КУТИ ПРЯМІ</a:t>
            </a:r>
            <a:endParaRPr lang="ru-RU" sz="66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5786" y="2857496"/>
            <a:ext cx="7772400" cy="1470025"/>
          </a:xfrm>
        </p:spPr>
        <p:txBody>
          <a:bodyPr>
            <a:noAutofit/>
          </a:bodyPr>
          <a:lstStyle/>
          <a:p>
            <a:r>
              <a:rPr lang="uk-UA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ПРЯМОКУТНИК</a:t>
            </a:r>
            <a:br>
              <a:rPr lang="uk-UA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uk-UA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І КВАДРАТ</a:t>
            </a:r>
            <a:endParaRPr lang="ru-RU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Що таке прямокутник?</a:t>
            </a:r>
            <a:endParaRPr lang="ru-RU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idx="1"/>
          </p:nvPr>
        </p:nvSpPr>
        <p:spPr bwMode="auto">
          <a:xfrm>
            <a:off x="500034" y="1571612"/>
            <a:ext cx="82296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sz="4000" i="1" dirty="0"/>
              <a:t>Якщо в чотирикутнику всі кути прямі, його називають</a:t>
            </a:r>
            <a:r>
              <a:rPr lang="uk-UA" sz="4000" b="1" i="1" dirty="0"/>
              <a:t> </a:t>
            </a:r>
            <a:r>
              <a:rPr lang="uk-UA" sz="4000" b="1" i="1" u="sng" dirty="0">
                <a:solidFill>
                  <a:srgbClr val="002060"/>
                </a:solidFill>
              </a:rPr>
              <a:t>прямокутником</a:t>
            </a:r>
            <a:r>
              <a:rPr lang="uk-UA" sz="4000" b="1" i="1" dirty="0"/>
              <a:t>.</a:t>
            </a:r>
            <a:endParaRPr lang="ru-RU" sz="4000" b="1" i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85918" y="4071942"/>
            <a:ext cx="4786346" cy="2000264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357950" y="585789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57950" y="407194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785918" y="407194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785918" y="585789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6500826" y="600076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00826" y="400050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714480" y="600076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714480" y="400050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6572264" y="5572140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</a:t>
            </a:r>
            <a:endParaRPr lang="ru-RU" sz="5400" dirty="0"/>
          </a:p>
        </p:txBody>
      </p:sp>
      <p:sp>
        <p:nvSpPr>
          <p:cNvPr id="15" name="TextBox 14"/>
          <p:cNvSpPr txBox="1"/>
          <p:nvPr/>
        </p:nvSpPr>
        <p:spPr>
          <a:xfrm>
            <a:off x="6572264" y="3357562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5400" dirty="0"/>
              <a:t>С</a:t>
            </a:r>
            <a:endParaRPr lang="ru-RU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4414" y="3571876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5400" dirty="0"/>
              <a:t>В</a:t>
            </a:r>
            <a:endParaRPr lang="ru-RU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42976" y="5500702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5400" dirty="0" smtClean="0"/>
              <a:t>А</a:t>
            </a:r>
            <a:endParaRPr lang="ru-RU" sz="5400" dirty="0"/>
          </a:p>
        </p:txBody>
      </p:sp>
      <p:sp>
        <p:nvSpPr>
          <p:cNvPr id="18" name="TextBox 17"/>
          <p:cNvSpPr txBox="1"/>
          <p:nvPr/>
        </p:nvSpPr>
        <p:spPr>
          <a:xfrm>
            <a:off x="2285984" y="4786322"/>
            <a:ext cx="3714776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tx1"/>
                </a:solidFill>
              </a:rPr>
              <a:t>Прямокутник АВС</a:t>
            </a:r>
            <a:r>
              <a:rPr lang="en-US" sz="3200" dirty="0" smtClean="0">
                <a:solidFill>
                  <a:schemeClr val="tx1"/>
                </a:solidFill>
              </a:rPr>
              <a:t>D</a:t>
            </a:r>
            <a:endParaRPr lang="ru-RU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2555875" y="1916113"/>
            <a:ext cx="4032250" cy="1368425"/>
          </a:xfrm>
          <a:prstGeom prst="rect">
            <a:avLst/>
          </a:prstGeom>
          <a:solidFill>
            <a:srgbClr val="F8E3A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2214546" y="3143248"/>
            <a:ext cx="3603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uk-UA" sz="4800" b="1" i="1" dirty="0"/>
              <a:t>А</a:t>
            </a:r>
            <a:endParaRPr lang="ru-RU" sz="4800" b="1" i="1" dirty="0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143108" y="1357298"/>
            <a:ext cx="50006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sz="4800" b="1" i="1" dirty="0"/>
              <a:t>В</a:t>
            </a:r>
            <a:endParaRPr lang="ru-RU" sz="4800" b="1" i="1" dirty="0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6572264" y="1357298"/>
            <a:ext cx="50006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sz="4800" b="1" i="1" dirty="0"/>
              <a:t>С</a:t>
            </a:r>
            <a:endParaRPr lang="ru-RU" sz="4800" b="1" i="1" dirty="0"/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6572264" y="2928934"/>
            <a:ext cx="7143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b="1" i="1" dirty="0"/>
              <a:t>D</a:t>
            </a:r>
            <a:endParaRPr lang="ru-RU" sz="4800" b="1" i="1" dirty="0"/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3924300" y="1484313"/>
            <a:ext cx="1512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uk-UA" sz="2000" b="1" i="1" dirty="0"/>
              <a:t>довжина</a:t>
            </a:r>
            <a:endParaRPr lang="ru-RU" sz="2000" b="1" i="1" dirty="0"/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6732588" y="2349500"/>
            <a:ext cx="1512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uk-UA" sz="2000" b="1" i="1" dirty="0"/>
              <a:t>ширина</a:t>
            </a:r>
            <a:endParaRPr lang="ru-RU" sz="2000" b="1" i="1" dirty="0"/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5500694" y="4071942"/>
            <a:ext cx="292895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sz="3600" i="1" dirty="0">
                <a:solidFill>
                  <a:schemeClr val="accent2"/>
                </a:solidFill>
              </a:rPr>
              <a:t>протилежні сторони</a:t>
            </a:r>
            <a:endParaRPr lang="ru-RU" sz="3600" i="1" dirty="0">
              <a:solidFill>
                <a:schemeClr val="accent2"/>
              </a:solidFill>
            </a:endParaRPr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 flipH="1" flipV="1">
            <a:off x="5929322" y="3214685"/>
            <a:ext cx="714380" cy="928694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 flipH="1" flipV="1">
            <a:off x="6084888" y="1916113"/>
            <a:ext cx="503237" cy="21605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1071538" y="3933825"/>
            <a:ext cx="25638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sz="3600" i="1" dirty="0">
                <a:solidFill>
                  <a:srgbClr val="008000"/>
                </a:solidFill>
              </a:rPr>
              <a:t>сусідні сторони</a:t>
            </a:r>
            <a:endParaRPr lang="ru-RU" sz="3600" i="1" dirty="0">
              <a:solidFill>
                <a:srgbClr val="008000"/>
              </a:solidFill>
            </a:endParaRPr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 flipV="1">
            <a:off x="1979613" y="2708275"/>
            <a:ext cx="504825" cy="115252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 flipV="1">
            <a:off x="1979613" y="3284538"/>
            <a:ext cx="863600" cy="5762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1785918" y="357166"/>
            <a:ext cx="6643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Сторони прямокутника</a:t>
            </a:r>
            <a:endParaRPr lang="ru-RU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785918" y="4071942"/>
            <a:ext cx="4786346" cy="2000264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357950" y="585789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57950" y="407194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785918" y="407194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785918" y="585789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6500826" y="600076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00826" y="400050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714480" y="600076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714480" y="400050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6572264" y="5572140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</a:t>
            </a:r>
            <a:endParaRPr lang="ru-RU" sz="5400" dirty="0"/>
          </a:p>
        </p:txBody>
      </p:sp>
      <p:sp>
        <p:nvSpPr>
          <p:cNvPr id="15" name="TextBox 14"/>
          <p:cNvSpPr txBox="1"/>
          <p:nvPr/>
        </p:nvSpPr>
        <p:spPr>
          <a:xfrm>
            <a:off x="6572264" y="3357562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5400" dirty="0"/>
              <a:t>С</a:t>
            </a:r>
            <a:endParaRPr lang="ru-RU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4414" y="3571876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5400" dirty="0"/>
              <a:t>В</a:t>
            </a:r>
            <a:endParaRPr lang="ru-RU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42976" y="5500702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5400" dirty="0" smtClean="0"/>
              <a:t>А</a:t>
            </a:r>
            <a:endParaRPr lang="ru-RU" sz="5400" dirty="0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Властивість  </a:t>
            </a:r>
            <a:br>
              <a:rPr kumimoji="0" lang="uk-UA" sz="4400" b="1" i="0" u="none" strike="noStrike" kern="1200" cap="none" spc="0" normalizeH="0" baseline="0" noProof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uk-UA" sz="4400" b="1" i="0" u="none" strike="noStrike" kern="1200" cap="none" spc="0" normalizeH="0" baseline="0" noProof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протилежних сторін</a:t>
            </a:r>
            <a:endParaRPr kumimoji="0" lang="ru-RU" sz="4400" b="1" i="0" u="none" strike="noStrike" kern="1200" cap="none" spc="0" normalizeH="0" baseline="0" noProof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Содержимое 2"/>
          <p:cNvSpPr>
            <a:spLocks noGrp="1"/>
          </p:cNvSpPr>
          <p:nvPr>
            <p:ph idx="1"/>
          </p:nvPr>
        </p:nvSpPr>
        <p:spPr>
          <a:xfrm>
            <a:off x="500034" y="2000240"/>
            <a:ext cx="8229600" cy="1471610"/>
          </a:xfrm>
        </p:spPr>
        <p:txBody>
          <a:bodyPr>
            <a:normAutofit/>
          </a:bodyPr>
          <a:lstStyle/>
          <a:p>
            <a:pPr algn="ctr"/>
            <a:r>
              <a:rPr lang="uk-UA" sz="4000" b="1" i="1" dirty="0" smtClean="0">
                <a:solidFill>
                  <a:srgbClr val="002060"/>
                </a:solidFill>
              </a:rPr>
              <a:t>Протилежні сторони прямокутника </a:t>
            </a:r>
            <a:r>
              <a:rPr lang="uk-UA" sz="4000" b="1" i="1" u="sng" dirty="0" smtClean="0">
                <a:solidFill>
                  <a:srgbClr val="C00000"/>
                </a:solidFill>
              </a:rPr>
              <a:t>рівні</a:t>
            </a:r>
            <a:r>
              <a:rPr lang="uk-UA" sz="4000" b="1" i="1" dirty="0" smtClean="0">
                <a:solidFill>
                  <a:srgbClr val="002060"/>
                </a:solidFill>
              </a:rPr>
              <a:t>.</a:t>
            </a:r>
            <a:endParaRPr lang="ru-RU" sz="4000" b="1" i="1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00298" y="4429132"/>
            <a:ext cx="33575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i="1" dirty="0" smtClean="0">
                <a:solidFill>
                  <a:srgbClr val="C00000"/>
                </a:solidFill>
              </a:rPr>
              <a:t>АВ = </a:t>
            </a:r>
            <a:r>
              <a:rPr lang="en-US" sz="4400" b="1" i="1" dirty="0" smtClean="0">
                <a:solidFill>
                  <a:srgbClr val="C00000"/>
                </a:solidFill>
              </a:rPr>
              <a:t>CD, </a:t>
            </a:r>
            <a:endParaRPr lang="uk-UA" sz="4400" b="1" i="1" dirty="0" smtClean="0">
              <a:solidFill>
                <a:srgbClr val="C00000"/>
              </a:solidFill>
            </a:endParaRPr>
          </a:p>
          <a:p>
            <a:pPr algn="ctr"/>
            <a:r>
              <a:rPr lang="en-US" sz="4400" b="1" i="1" dirty="0" smtClean="0">
                <a:solidFill>
                  <a:srgbClr val="C00000"/>
                </a:solidFill>
              </a:rPr>
              <a:t>BC = AD</a:t>
            </a:r>
            <a:endParaRPr lang="ru-RU" sz="4400" b="1" i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43702" y="4714884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dirty="0" smtClean="0"/>
              <a:t>а</a:t>
            </a:r>
            <a:endParaRPr lang="ru-RU" sz="4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71538" y="4572008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dirty="0" smtClean="0"/>
              <a:t>а</a:t>
            </a:r>
            <a:endParaRPr lang="ru-RU" sz="4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786182" y="6027003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</a:t>
            </a:r>
            <a:endParaRPr lang="ru-RU" sz="4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14744" y="3357562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</a:t>
            </a:r>
            <a:endParaRPr lang="ru-RU" sz="4800" b="1" dirty="0"/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785918" y="4071942"/>
            <a:ext cx="4786346" cy="2000264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357950" y="585789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57950" y="407194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785918" y="407194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785918" y="5857892"/>
            <a:ext cx="214314" cy="214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6500826" y="600076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00826" y="400050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714480" y="600076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714480" y="400050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6572264" y="5572140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</a:t>
            </a:r>
            <a:endParaRPr lang="ru-RU" sz="5400" dirty="0"/>
          </a:p>
        </p:txBody>
      </p:sp>
      <p:sp>
        <p:nvSpPr>
          <p:cNvPr id="15" name="TextBox 14"/>
          <p:cNvSpPr txBox="1"/>
          <p:nvPr/>
        </p:nvSpPr>
        <p:spPr>
          <a:xfrm>
            <a:off x="6572264" y="3357562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5400" dirty="0"/>
              <a:t>С</a:t>
            </a:r>
            <a:endParaRPr lang="ru-RU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4414" y="3571876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5400" dirty="0"/>
              <a:t>В</a:t>
            </a:r>
            <a:endParaRPr lang="ru-RU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42976" y="5500702"/>
            <a:ext cx="85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5400" dirty="0" smtClean="0"/>
              <a:t>А</a:t>
            </a:r>
            <a:endParaRPr lang="ru-RU" sz="5400" dirty="0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642910" y="285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Периметр прямокутника</a:t>
            </a:r>
            <a:endParaRPr kumimoji="0" lang="ru-RU" sz="4400" b="1" i="0" u="none" strike="noStrike" kern="1200" cap="none" spc="0" normalizeH="0" baseline="0" noProof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Содержимое 2"/>
          <p:cNvSpPr>
            <a:spLocks noGrp="1"/>
          </p:cNvSpPr>
          <p:nvPr>
            <p:ph idx="1"/>
          </p:nvPr>
        </p:nvSpPr>
        <p:spPr>
          <a:xfrm>
            <a:off x="500034" y="1785926"/>
            <a:ext cx="8229600" cy="1471610"/>
          </a:xfrm>
        </p:spPr>
        <p:txBody>
          <a:bodyPr>
            <a:normAutofit/>
          </a:bodyPr>
          <a:lstStyle/>
          <a:p>
            <a:pPr algn="ctr"/>
            <a:r>
              <a:rPr lang="uk-UA" sz="4000" b="1" i="1" dirty="0" smtClean="0">
                <a:solidFill>
                  <a:srgbClr val="002060"/>
                </a:solidFill>
              </a:rPr>
              <a:t>Периметр прямокутника – це сума його сторін.</a:t>
            </a:r>
            <a:endParaRPr lang="ru-RU" sz="4000" b="1" i="1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43702" y="4714884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dirty="0" smtClean="0"/>
              <a:t>а</a:t>
            </a:r>
            <a:endParaRPr lang="ru-RU" sz="4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71538" y="4572008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dirty="0" smtClean="0"/>
              <a:t>а</a:t>
            </a:r>
            <a:endParaRPr lang="ru-RU" sz="4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786182" y="6027003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</a:t>
            </a:r>
            <a:endParaRPr lang="ru-RU" sz="4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14744" y="3357562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</a:t>
            </a:r>
            <a:endParaRPr lang="ru-RU" sz="4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357422" y="4572008"/>
            <a:ext cx="357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b="1" dirty="0" smtClean="0">
                <a:solidFill>
                  <a:srgbClr val="C00000"/>
                </a:solidFill>
              </a:rPr>
              <a:t>Р = </a:t>
            </a:r>
            <a:r>
              <a:rPr lang="en-US" sz="4800" b="1" dirty="0" smtClean="0">
                <a:solidFill>
                  <a:srgbClr val="C00000"/>
                </a:solidFill>
              </a:rPr>
              <a:t>2a + 2b</a:t>
            </a:r>
            <a:endParaRPr lang="ru-RU" sz="4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571472" y="214290"/>
            <a:ext cx="8229600" cy="114300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uk-UA" sz="4000" b="1" i="1" dirty="0">
                <a:latin typeface="Bookman Old Style" pitchFamily="18" charset="0"/>
              </a:rPr>
              <a:t>Прямокутники в житті людини</a:t>
            </a:r>
            <a:endParaRPr lang="ru-RU" sz="4000" b="1" i="1" dirty="0">
              <a:latin typeface="Bookman Old Style" pitchFamily="18" charset="0"/>
            </a:endParaRPr>
          </a:p>
        </p:txBody>
      </p:sp>
      <p:pic>
        <p:nvPicPr>
          <p:cNvPr id="16387" name="Picture 3" descr="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71472" y="1785926"/>
            <a:ext cx="7908916" cy="4572032"/>
          </a:xfrm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508</Words>
  <Application>Microsoft Office PowerPoint</Application>
  <PresentationFormat>Экран (4:3)</PresentationFormat>
  <Paragraphs>113</Paragraphs>
  <Slides>19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Пригадай</vt:lpstr>
      <vt:lpstr>Презентация PowerPoint</vt:lpstr>
      <vt:lpstr>Що спільного у даних чотирикутниках?</vt:lpstr>
      <vt:lpstr>ПРЯМОКУТНИК  І КВАДРАТ</vt:lpstr>
      <vt:lpstr>Що таке прямокутник?</vt:lpstr>
      <vt:lpstr>Презентация PowerPoint</vt:lpstr>
      <vt:lpstr>Презентация PowerPoint</vt:lpstr>
      <vt:lpstr>Презентация PowerPoint</vt:lpstr>
      <vt:lpstr>Прямокутники в житті людини</vt:lpstr>
      <vt:lpstr>Прямокутники в житті людини</vt:lpstr>
      <vt:lpstr>Яка з фігур є  прямокутником?</vt:lpstr>
      <vt:lpstr>Презентация PowerPoint</vt:lpstr>
      <vt:lpstr>Квадрат в житті людини</vt:lpstr>
      <vt:lpstr>Тренувальні вправи</vt:lpstr>
      <vt:lpstr>Тренувальні вправи</vt:lpstr>
      <vt:lpstr>„Квадратні ” дива ботаніки </vt:lpstr>
      <vt:lpstr>„Книга рекордів Гінеса”. 1985 року в Шотландії надруковано найменшу в світі книгу „Старий король Коул” (85 екземплярів її мають квадратні аркуші розміром 1χ1 мм.),</vt:lpstr>
      <vt:lpstr>Тестові завдання</vt:lpstr>
      <vt:lpstr>Домашнє завдання</vt:lpstr>
    </vt:vector>
  </TitlesOfParts>
  <Company>Ya Blondinko Edition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Математичний диктант</dc:title>
  <dc:creator>Инна</dc:creator>
  <cp:lastModifiedBy>user</cp:lastModifiedBy>
  <cp:revision>10</cp:revision>
  <dcterms:created xsi:type="dcterms:W3CDTF">2020-11-05T15:15:49Z</dcterms:created>
  <dcterms:modified xsi:type="dcterms:W3CDTF">2021-11-18T10:29:06Z</dcterms:modified>
</cp:coreProperties>
</file>